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C5ACC-0645-976D-80B2-40F1DA0A1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F5E152-2FE3-0167-BA14-429317BD5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037DC-DD81-D4C7-0EAA-22F9584A0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CFA00-9D56-BC97-27D7-3A04DBD4E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42779-3AF0-9187-819C-2012A1E93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82065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52C58-88A5-DE3C-034D-E3B5220BB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452ED-93E7-DB16-2D46-0F71F3639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3F9CE-9559-3DC1-D8DF-10DCDEF0C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89CC9-FABD-3598-F9E1-0FF736868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1036-31E5-80A5-21B2-6D43E5167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6872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AF9DF-60B0-B1B9-8C9E-EA79C249F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903B1-ECC2-AB89-7BF9-A5B28B5AE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BD1F8-6BF4-7966-5AA9-1ECA52D79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4EF29-B562-36F6-5B52-F5A332D3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6CC9E-397A-51F2-B795-8FB23507B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61869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25B68-25AB-9A54-E69E-9F3508C06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AC94B-417C-CC5D-C424-4FC51A73E1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FD4C37-CD10-DC50-1B41-88D0C70DE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414284-C2BC-4832-21F4-278E426A5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DC949-55DD-78C6-5C1C-B68C7E8BA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E85C0E-02E9-713D-5D53-5444BC72E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9875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CE212-DD2A-10D6-93A3-00F9C6623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E6CEF-E71E-4B2C-CD29-EDDC00764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C493C-B68E-8AA5-27FC-BC8A0151B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7D2D3-8B81-0E9D-3078-5D7D4694B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2BFEB8-E424-BED0-BE66-731AC6ABE6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9E0E93-8207-5535-97E0-03199305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0C46EE-86C3-35ED-CDA3-0DF00A97C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DEB67B-9C15-732A-BAF8-7AA571AA1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24628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7F36-23D6-DCEC-4580-9C4DF8D1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BE98F6-CFF7-BEE1-DF4F-E0D282BF8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E81071-18B0-E145-3AA2-2F330AB24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30BA89-6D8E-90EF-BC31-3F79B508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11254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83BC1-FF8A-FDEB-0779-C377C0842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AF0E7C-C236-5AF5-6B9E-1C96DA673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345A3-F237-B3DD-A543-6CAAD0612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90426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46F5C-0D45-7995-9AD9-3A0A3D8B2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628D7-8833-D920-3F81-9CA286355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DDE3D-8451-1C4E-675C-50F789548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B5DCC7-80C4-F461-F18F-E6032A2B5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D643B6-485C-7DB5-A8A9-C500D3416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F9E90-BC2C-1BEB-3167-1452C39CE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4721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70DD7-E6C7-5331-18FA-ABFCB5C9E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E48C5-5025-CEAC-2AE2-CC49F553DA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8BF66-C6DA-A6EC-FD84-04874270F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83617-6884-6803-3EE0-136887CA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0B6B8-5334-30BE-918E-F4467E05E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46710-1F45-CDFC-B2D7-79ABAA268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20380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7A796-DCB6-5DF0-191F-D4FC47331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DF658F-DF93-C9AB-5FE1-C35F9CABE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15DD9-B566-C335-B88D-4AB8DF710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2FDDB-FBFD-7BAA-5CDB-06965050B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223D0-7B70-016F-F158-AEA2A4D4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6184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E526D2-52FE-3C70-F3E3-A1D4A51404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773D14-4DA8-9B99-04C9-8652406A8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F314D-0B54-3F3A-E646-2AE5AD0F2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EFAF5-D651-D17D-9C5F-E30EF176D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5D87A-53ED-E606-AA95-D2757D02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23201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DBA6ED-548B-3EC9-DDAE-907CD880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FFC9D-CDE0-C5A4-B0C0-8D05D0ED1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01B9A-4336-ECE0-F9D7-6D977B8A1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D2991-45CE-45FC-9D32-9E2E3B95E339}" type="datetimeFigureOut">
              <a:rPr lang="et-EE" smtClean="0"/>
              <a:t>18.02.2025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8C892-383B-C59C-C797-5432DF1DA8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59D2-05B2-15EA-E2F7-3CC3E06BD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42551C-C94D-4CE8-A75C-35A9EDE956D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158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1A17F-3356-EFFA-0A46-E912A4A757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t-EE" dirty="0"/>
              <a:t>Mida tähele panna kohanimede määramisel Lõuna-Eestis?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0DB4AC-9A74-B4E0-0C0D-A8A69B7762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/>
              <a:t>Evar Saar</a:t>
            </a:r>
          </a:p>
          <a:p>
            <a:r>
              <a:rPr lang="et-EE" dirty="0"/>
              <a:t>Võru instituut</a:t>
            </a:r>
          </a:p>
          <a:p>
            <a:r>
              <a:rPr lang="et-EE" dirty="0"/>
              <a:t>18.02.2025</a:t>
            </a:r>
          </a:p>
        </p:txBody>
      </p:sp>
    </p:spTree>
    <p:extLst>
      <p:ext uri="{BB962C8B-B14F-4D97-AF65-F5344CB8AC3E}">
        <p14:creationId xmlns:p14="http://schemas.microsoft.com/office/powerpoint/2010/main" val="3162005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4884A2F-C2E2-485E-B581-0F34C00A5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Nimeobjektide hierarhia vald-küla-maaüksus sobib hästi Lõuna-Eesti idaservas </a:t>
            </a:r>
          </a:p>
        </p:txBody>
      </p:sp>
      <p:pic>
        <p:nvPicPr>
          <p:cNvPr id="9" name="Picture 8" descr="A map with a red pin on it&#10;&#10;AI-generated content may be incorrect.">
            <a:extLst>
              <a:ext uri="{FF2B5EF4-FFF2-40B4-BE49-F238E27FC236}">
                <a16:creationId xmlns:a16="http://schemas.microsoft.com/office/drawing/2014/main" id="{27702225-5EB8-F032-F029-834A22DFA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133" y="1597889"/>
            <a:ext cx="4552867" cy="5260109"/>
          </a:xfrm>
          <a:prstGeom prst="rect">
            <a:avLst/>
          </a:prstGeom>
        </p:spPr>
      </p:pic>
      <p:pic>
        <p:nvPicPr>
          <p:cNvPr id="11" name="Picture 10" descr="A map with a red marker&#10;&#10;AI-generated content may be incorrect.">
            <a:extLst>
              <a:ext uri="{FF2B5EF4-FFF2-40B4-BE49-F238E27FC236}">
                <a16:creationId xmlns:a16="http://schemas.microsoft.com/office/drawing/2014/main" id="{F89F1FF5-EA15-4892-DB1D-3C25F4195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276" y="1597889"/>
            <a:ext cx="4934457" cy="52601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85519C-8889-EA46-9B69-9AD103C09442}"/>
              </a:ext>
            </a:extLst>
          </p:cNvPr>
          <p:cNvSpPr txBox="1"/>
          <p:nvPr/>
        </p:nvSpPr>
        <p:spPr>
          <a:xfrm>
            <a:off x="175491" y="5763491"/>
            <a:ext cx="3158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Vanad suured külad lavamaal – Võnnus, Põlvas, Räpinas, Setomaa põhjaosas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12D125-B7CE-C879-308E-A15781EB0A54}"/>
              </a:ext>
            </a:extLst>
          </p:cNvPr>
          <p:cNvSpPr txBox="1"/>
          <p:nvPr/>
        </p:nvSpPr>
        <p:spPr>
          <a:xfrm>
            <a:off x="9277267" y="6153834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Taludest arenenud külad Haanja kõrgustikul</a:t>
            </a:r>
          </a:p>
        </p:txBody>
      </p:sp>
    </p:spTree>
    <p:extLst>
      <p:ext uri="{BB962C8B-B14F-4D97-AF65-F5344CB8AC3E}">
        <p14:creationId xmlns:p14="http://schemas.microsoft.com/office/powerpoint/2010/main" val="959689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72BBBF-9EBD-B191-3717-6ADB434B7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000" dirty="0"/>
              <a:t>Lääne-Võrumaa, Lõuna-Tartumaa ja Mulgimaa </a:t>
            </a:r>
            <a:r>
              <a:rPr lang="et-EE" sz="4000" dirty="0" err="1"/>
              <a:t>põlisasustus</a:t>
            </a:r>
            <a:r>
              <a:rPr lang="et-EE" sz="4000" dirty="0"/>
              <a:t> koosneb talurühmadest</a:t>
            </a:r>
          </a:p>
        </p:txBody>
      </p:sp>
      <p:pic>
        <p:nvPicPr>
          <p:cNvPr id="7" name="Picture 6" descr="A close-up of a map">
            <a:extLst>
              <a:ext uri="{FF2B5EF4-FFF2-40B4-BE49-F238E27FC236}">
                <a16:creationId xmlns:a16="http://schemas.microsoft.com/office/drawing/2014/main" id="{82FF5967-4016-A674-8A0B-74C7A2EE7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706" y="1557196"/>
            <a:ext cx="8328040" cy="53008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F1FDDC-A058-C3A8-6127-73C45EBA8229}"/>
              </a:ext>
            </a:extLst>
          </p:cNvPr>
          <p:cNvSpPr txBox="1"/>
          <p:nvPr/>
        </p:nvSpPr>
        <p:spPr>
          <a:xfrm>
            <a:off x="516048" y="2058352"/>
            <a:ext cx="229052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dirty="0"/>
              <a:t>Talurühma võidakse kutsuda külaks, aga enamast kasutatakse ilma liigisõnata nime. Selles oli 2–6 põhitalu, popsikohad, uued majad, asustus on tihti hajusam kui toodud näitel Vana- ja Vastse- Antsla mõisa kaardil. </a:t>
            </a:r>
          </a:p>
        </p:txBody>
      </p:sp>
    </p:spTree>
    <p:extLst>
      <p:ext uri="{BB962C8B-B14F-4D97-AF65-F5344CB8AC3E}">
        <p14:creationId xmlns:p14="http://schemas.microsoft.com/office/powerpoint/2010/main" val="3142812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4FA6F-F2B2-0CFA-F7A6-BE1B894A0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589"/>
            <a:ext cx="10515600" cy="1325563"/>
          </a:xfrm>
        </p:spPr>
        <p:txBody>
          <a:bodyPr>
            <a:noAutofit/>
          </a:bodyPr>
          <a:lstStyle/>
          <a:p>
            <a:r>
              <a:rPr lang="et-EE" sz="2800" dirty="0"/>
              <a:t>Talurühmade koondamine küladeks on olnud meelevaldne. Sellepärast on tähtis, et maaüksuste nimedes säiliksid talurühmade nimed</a:t>
            </a:r>
          </a:p>
        </p:txBody>
      </p:sp>
      <p:pic>
        <p:nvPicPr>
          <p:cNvPr id="4" name="Picture 3" descr="A map with a red pin on it&#10;&#10;AI-generated content may be incorrect.">
            <a:extLst>
              <a:ext uri="{FF2B5EF4-FFF2-40B4-BE49-F238E27FC236}">
                <a16:creationId xmlns:a16="http://schemas.microsoft.com/office/drawing/2014/main" id="{05908777-0923-AC92-3DD6-BA2331147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132" y="1225485"/>
            <a:ext cx="9302933" cy="5632515"/>
          </a:xfrm>
          <a:prstGeom prst="rect">
            <a:avLst/>
          </a:prstGeom>
        </p:spPr>
      </p:pic>
      <p:pic>
        <p:nvPicPr>
          <p:cNvPr id="7" name="Graphic 6" descr="Expressionless face outline with solid fill">
            <a:extLst>
              <a:ext uri="{FF2B5EF4-FFF2-40B4-BE49-F238E27FC236}">
                <a16:creationId xmlns:a16="http://schemas.microsoft.com/office/drawing/2014/main" id="{0A010BEA-1655-C14D-4DFF-96BBB29FC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4215" y="4640345"/>
            <a:ext cx="457200" cy="457200"/>
          </a:xfrm>
          <a:prstGeom prst="rect">
            <a:avLst/>
          </a:prstGeom>
        </p:spPr>
      </p:pic>
      <p:pic>
        <p:nvPicPr>
          <p:cNvPr id="11" name="Graphic 10" descr="Smiling face outline with solid fill">
            <a:extLst>
              <a:ext uri="{FF2B5EF4-FFF2-40B4-BE49-F238E27FC236}">
                <a16:creationId xmlns:a16="http://schemas.microsoft.com/office/drawing/2014/main" id="{020E5B4F-D843-F427-8D29-6DC6528AE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46948" y="5554744"/>
            <a:ext cx="479196" cy="479196"/>
          </a:xfrm>
          <a:prstGeom prst="rect">
            <a:avLst/>
          </a:prstGeom>
        </p:spPr>
      </p:pic>
      <p:pic>
        <p:nvPicPr>
          <p:cNvPr id="14" name="Graphic 13" descr="Smiling face outline with solid fill">
            <a:extLst>
              <a:ext uri="{FF2B5EF4-FFF2-40B4-BE49-F238E27FC236}">
                <a16:creationId xmlns:a16="http://schemas.microsoft.com/office/drawing/2014/main" id="{B01555E4-4F3E-33E0-5ADE-72020773D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2144" y="5794342"/>
            <a:ext cx="479196" cy="479196"/>
          </a:xfrm>
          <a:prstGeom prst="rect">
            <a:avLst/>
          </a:prstGeom>
        </p:spPr>
      </p:pic>
      <p:pic>
        <p:nvPicPr>
          <p:cNvPr id="15" name="Graphic 14" descr="Smiling face outline with solid fill">
            <a:extLst>
              <a:ext uri="{FF2B5EF4-FFF2-40B4-BE49-F238E27FC236}">
                <a16:creationId xmlns:a16="http://schemas.microsoft.com/office/drawing/2014/main" id="{9B4AE1C5-9653-5353-6271-CC925A65A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4221" y="4551100"/>
            <a:ext cx="479196" cy="479196"/>
          </a:xfrm>
          <a:prstGeom prst="rect">
            <a:avLst/>
          </a:prstGeom>
        </p:spPr>
      </p:pic>
      <p:pic>
        <p:nvPicPr>
          <p:cNvPr id="16" name="Graphic 15" descr="Smiling face outline with solid fill">
            <a:extLst>
              <a:ext uri="{FF2B5EF4-FFF2-40B4-BE49-F238E27FC236}">
                <a16:creationId xmlns:a16="http://schemas.microsoft.com/office/drawing/2014/main" id="{B4FCDFC9-B482-BBFE-9EF9-76B4B7388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9447" y="4311502"/>
            <a:ext cx="479196" cy="479196"/>
          </a:xfrm>
          <a:prstGeom prst="rect">
            <a:avLst/>
          </a:prstGeom>
        </p:spPr>
      </p:pic>
      <p:pic>
        <p:nvPicPr>
          <p:cNvPr id="17" name="Graphic 16" descr="Smiling face outline with solid fill">
            <a:extLst>
              <a:ext uri="{FF2B5EF4-FFF2-40B4-BE49-F238E27FC236}">
                <a16:creationId xmlns:a16="http://schemas.microsoft.com/office/drawing/2014/main" id="{070D0329-80DD-38CA-DFEC-3FB9EF8C2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91339" y="3700880"/>
            <a:ext cx="479196" cy="479196"/>
          </a:xfrm>
          <a:prstGeom prst="rect">
            <a:avLst/>
          </a:prstGeom>
        </p:spPr>
      </p:pic>
      <p:pic>
        <p:nvPicPr>
          <p:cNvPr id="19" name="Graphic 18" descr="Smiling face outline with solid fill">
            <a:extLst>
              <a:ext uri="{FF2B5EF4-FFF2-40B4-BE49-F238E27FC236}">
                <a16:creationId xmlns:a16="http://schemas.microsoft.com/office/drawing/2014/main" id="{C55B43BB-6348-0A60-700E-4DF168AC9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1084" y="2917522"/>
            <a:ext cx="479196" cy="479196"/>
          </a:xfrm>
          <a:prstGeom prst="rect">
            <a:avLst/>
          </a:prstGeom>
        </p:spPr>
      </p:pic>
      <p:pic>
        <p:nvPicPr>
          <p:cNvPr id="24" name="Graphic 23" descr="Smiling face outline with solid fill">
            <a:extLst>
              <a:ext uri="{FF2B5EF4-FFF2-40B4-BE49-F238E27FC236}">
                <a16:creationId xmlns:a16="http://schemas.microsoft.com/office/drawing/2014/main" id="{966BE498-F12F-1F34-EEC3-73DE78AF57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48659" y="2067302"/>
            <a:ext cx="479196" cy="479196"/>
          </a:xfrm>
          <a:prstGeom prst="rect">
            <a:avLst/>
          </a:prstGeom>
        </p:spPr>
      </p:pic>
      <p:pic>
        <p:nvPicPr>
          <p:cNvPr id="25" name="Graphic 24" descr="Smiling face outline with solid fill">
            <a:extLst>
              <a:ext uri="{FF2B5EF4-FFF2-40B4-BE49-F238E27FC236}">
                <a16:creationId xmlns:a16="http://schemas.microsoft.com/office/drawing/2014/main" id="{38818CB2-57E1-5D97-6F9B-407B711591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63205" y="6202215"/>
            <a:ext cx="479196" cy="47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8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4A1D5-4BAD-7A21-4FBE-6C9AF1406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Hargtäiendite</a:t>
            </a:r>
            <a:r>
              <a:rPr lang="et-EE" dirty="0"/>
              <a:t> sobivus lõunaeestilistes nimedes, sobivus nimesüsteemiga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3F85A-CE6E-4864-E8F8-7A19C4DD5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et-EE" dirty="0"/>
              <a:t>Ala- sobib, </a:t>
            </a:r>
            <a:r>
              <a:rPr lang="et-EE" dirty="0" err="1">
                <a:solidFill>
                  <a:srgbClr val="FF0000"/>
                </a:solidFill>
              </a:rPr>
              <a:t>Üla</a:t>
            </a:r>
            <a:r>
              <a:rPr lang="et-EE" dirty="0">
                <a:solidFill>
                  <a:srgbClr val="FF0000"/>
                </a:solidFill>
              </a:rPr>
              <a:t>-</a:t>
            </a:r>
            <a:r>
              <a:rPr lang="et-EE" dirty="0"/>
              <a:t> ei sobi. Vastandpaar on Ala- ja </a:t>
            </a:r>
            <a:r>
              <a:rPr lang="et-EE" b="1" dirty="0"/>
              <a:t>Mäe</a:t>
            </a:r>
            <a:r>
              <a:rPr lang="et-EE" dirty="0"/>
              <a:t>-, nt </a:t>
            </a:r>
            <a:r>
              <a:rPr lang="et-EE" b="1" dirty="0" err="1"/>
              <a:t>Ala-Sarve</a:t>
            </a:r>
            <a:r>
              <a:rPr lang="et-EE" dirty="0"/>
              <a:t> ja </a:t>
            </a:r>
            <a:r>
              <a:rPr lang="et-EE" b="1" dirty="0"/>
              <a:t>Mäe-Sarve,</a:t>
            </a:r>
            <a:r>
              <a:rPr lang="et-EE" dirty="0"/>
              <a:t> mitte </a:t>
            </a:r>
            <a:r>
              <a:rPr lang="et-EE" i="1" dirty="0"/>
              <a:t>Alasarve</a:t>
            </a:r>
            <a:r>
              <a:rPr lang="et-EE" dirty="0"/>
              <a:t> ja </a:t>
            </a:r>
            <a:r>
              <a:rPr lang="et-EE" i="1" dirty="0"/>
              <a:t>Ülasarve.</a:t>
            </a:r>
            <a:r>
              <a:rPr lang="et-EE" dirty="0"/>
              <a:t> </a:t>
            </a:r>
            <a:r>
              <a:rPr lang="et-EE" b="1" dirty="0"/>
              <a:t>Mäe-</a:t>
            </a:r>
            <a:r>
              <a:rPr lang="et-EE" b="1" dirty="0" err="1"/>
              <a:t>Lükardi</a:t>
            </a:r>
            <a:r>
              <a:rPr lang="et-EE" dirty="0"/>
              <a:t>, mitte </a:t>
            </a:r>
            <a:r>
              <a:rPr lang="et-EE" i="1" dirty="0" err="1"/>
              <a:t>Üla-Lükardi</a:t>
            </a:r>
            <a:r>
              <a:rPr lang="et-EE" dirty="0"/>
              <a:t>.</a:t>
            </a:r>
            <a:endParaRPr lang="et-EE" i="1" dirty="0"/>
          </a:p>
          <a:p>
            <a:r>
              <a:rPr lang="et-EE" b="1" dirty="0"/>
              <a:t>Ede-</a:t>
            </a:r>
            <a:r>
              <a:rPr lang="et-EE" dirty="0"/>
              <a:t> sobib paremini kui </a:t>
            </a:r>
            <a:r>
              <a:rPr lang="et-EE" dirty="0">
                <a:solidFill>
                  <a:srgbClr val="FF0000"/>
                </a:solidFill>
              </a:rPr>
              <a:t>Ees-</a:t>
            </a:r>
            <a:r>
              <a:rPr lang="et-EE" dirty="0"/>
              <a:t> ,nt </a:t>
            </a:r>
            <a:r>
              <a:rPr lang="et-EE" b="1" dirty="0"/>
              <a:t>Ede-Lohu</a:t>
            </a:r>
            <a:r>
              <a:rPr lang="et-EE" dirty="0"/>
              <a:t>, mitte </a:t>
            </a:r>
            <a:r>
              <a:rPr lang="et-EE" i="1" dirty="0"/>
              <a:t>Ees-Lohu</a:t>
            </a:r>
            <a:r>
              <a:rPr lang="et-EE" dirty="0"/>
              <a:t>.</a:t>
            </a:r>
          </a:p>
          <a:p>
            <a:r>
              <a:rPr lang="et-EE" dirty="0">
                <a:solidFill>
                  <a:srgbClr val="FF0000"/>
                </a:solidFill>
              </a:rPr>
              <a:t>Ilmakaared</a:t>
            </a:r>
            <a:r>
              <a:rPr lang="et-EE" dirty="0"/>
              <a:t>  ei sobi, nende järgi ei ole kunagi nimetatud. </a:t>
            </a:r>
            <a:r>
              <a:rPr lang="et-EE" i="1" dirty="0"/>
              <a:t>Põhja-</a:t>
            </a:r>
            <a:r>
              <a:rPr lang="et-EE" i="1" dirty="0" err="1"/>
              <a:t>Lükardi</a:t>
            </a:r>
            <a:r>
              <a:rPr lang="et-EE" i="1" dirty="0"/>
              <a:t> </a:t>
            </a:r>
            <a:r>
              <a:rPr lang="et-EE" dirty="0"/>
              <a:t>ja </a:t>
            </a:r>
            <a:r>
              <a:rPr lang="et-EE" i="1" dirty="0"/>
              <a:t>Lõuna-</a:t>
            </a:r>
            <a:r>
              <a:rPr lang="et-EE" i="1" dirty="0" err="1"/>
              <a:t>Lükardi</a:t>
            </a:r>
            <a:r>
              <a:rPr lang="et-EE" dirty="0"/>
              <a:t>. </a:t>
            </a:r>
          </a:p>
          <a:p>
            <a:r>
              <a:rPr lang="et-EE" dirty="0"/>
              <a:t> </a:t>
            </a:r>
            <a:r>
              <a:rPr lang="et-EE" dirty="0">
                <a:solidFill>
                  <a:srgbClr val="FF0000"/>
                </a:solidFill>
              </a:rPr>
              <a:t>Uus-</a:t>
            </a:r>
            <a:r>
              <a:rPr lang="et-EE" dirty="0"/>
              <a:t> ei sobi, </a:t>
            </a:r>
            <a:r>
              <a:rPr lang="et-EE" b="1" dirty="0"/>
              <a:t>Uue-</a:t>
            </a:r>
            <a:r>
              <a:rPr lang="et-EE" dirty="0"/>
              <a:t> on parem. </a:t>
            </a:r>
            <a:r>
              <a:rPr lang="et-EE" b="1" dirty="0"/>
              <a:t>Uue-Margo</a:t>
            </a:r>
            <a:r>
              <a:rPr lang="et-EE" dirty="0"/>
              <a:t>, mitte </a:t>
            </a:r>
            <a:r>
              <a:rPr lang="et-EE" i="1" dirty="0"/>
              <a:t>Uus-Margo</a:t>
            </a:r>
            <a:r>
              <a:rPr lang="et-EE" dirty="0"/>
              <a:t>. </a:t>
            </a:r>
            <a:r>
              <a:rPr lang="et-EE" b="1" dirty="0"/>
              <a:t>Vastse-</a:t>
            </a:r>
            <a:r>
              <a:rPr lang="et-EE" dirty="0"/>
              <a:t> on veel parem (Mulgimaal ja Lõuna-Tartumaal), </a:t>
            </a:r>
            <a:r>
              <a:rPr lang="et-EE" b="1" dirty="0" err="1"/>
              <a:t>Vahtsõ</a:t>
            </a:r>
            <a:r>
              <a:rPr lang="et-EE" b="1" dirty="0"/>
              <a:t>-</a:t>
            </a:r>
            <a:r>
              <a:rPr lang="et-EE" dirty="0"/>
              <a:t> (Võrumaal ja Setomaal). Nt </a:t>
            </a:r>
            <a:r>
              <a:rPr lang="et-EE" i="1" dirty="0" err="1"/>
              <a:t>Vahtse-Luka</a:t>
            </a:r>
            <a:r>
              <a:rPr lang="et-EE" i="1" dirty="0"/>
              <a:t> </a:t>
            </a:r>
            <a:r>
              <a:rPr lang="et-EE" dirty="0"/>
              <a:t>(</a:t>
            </a:r>
            <a:r>
              <a:rPr lang="et-EE" dirty="0" err="1"/>
              <a:t>Navi</a:t>
            </a:r>
            <a:r>
              <a:rPr lang="et-EE" dirty="0"/>
              <a:t>), </a:t>
            </a:r>
            <a:r>
              <a:rPr lang="et-EE" i="1" dirty="0" err="1"/>
              <a:t>Vahtse-Mato</a:t>
            </a:r>
            <a:r>
              <a:rPr lang="et-EE" dirty="0"/>
              <a:t> (Kraavi), </a:t>
            </a:r>
            <a:r>
              <a:rPr lang="et-EE" i="1" dirty="0" err="1"/>
              <a:t>Vahtsõ</a:t>
            </a:r>
            <a:r>
              <a:rPr lang="et-EE" i="1" dirty="0"/>
              <a:t>-Viski </a:t>
            </a:r>
            <a:r>
              <a:rPr lang="et-EE" dirty="0"/>
              <a:t>(</a:t>
            </a:r>
            <a:r>
              <a:rPr lang="et-EE" dirty="0" err="1"/>
              <a:t>Puutli</a:t>
            </a:r>
            <a:r>
              <a:rPr lang="et-EE" dirty="0"/>
              <a:t>-Kamara)</a:t>
            </a:r>
          </a:p>
          <a:p>
            <a:r>
              <a:rPr lang="et-EE" dirty="0"/>
              <a:t> -</a:t>
            </a:r>
            <a:r>
              <a:rPr lang="et-EE" i="1" dirty="0"/>
              <a:t>põllu</a:t>
            </a:r>
            <a:r>
              <a:rPr lang="et-EE" dirty="0"/>
              <a:t> sobib, aga –</a:t>
            </a:r>
            <a:r>
              <a:rPr lang="et-EE" b="1" dirty="0"/>
              <a:t>nurme</a:t>
            </a:r>
            <a:r>
              <a:rPr lang="et-EE" dirty="0"/>
              <a:t> on parem.  </a:t>
            </a:r>
            <a:r>
              <a:rPr lang="et-EE" i="1" dirty="0" err="1"/>
              <a:t>Orikunurme</a:t>
            </a:r>
            <a:r>
              <a:rPr lang="et-EE" dirty="0"/>
              <a:t>, </a:t>
            </a:r>
            <a:r>
              <a:rPr lang="et-EE" i="1" dirty="0" err="1"/>
              <a:t>Tarvastunurmõ</a:t>
            </a:r>
            <a:r>
              <a:rPr lang="et-EE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82472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a mountain range&#10;&#10;AI-generated content may be incorrect.">
            <a:extLst>
              <a:ext uri="{FF2B5EF4-FFF2-40B4-BE49-F238E27FC236}">
                <a16:creationId xmlns:a16="http://schemas.microsoft.com/office/drawing/2014/main" id="{98056D03-ACFD-16F2-A6A7-0706EB3A8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126" y="0"/>
            <a:ext cx="938387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66A7CA-A024-369A-3DAD-71D1F5C9618B}"/>
              </a:ext>
            </a:extLst>
          </p:cNvPr>
          <p:cNvSpPr txBox="1"/>
          <p:nvPr/>
        </p:nvSpPr>
        <p:spPr>
          <a:xfrm>
            <a:off x="207390" y="395926"/>
            <a:ext cx="23944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/>
              <a:t>Hellenurme Alalooga ja Mäelooga aluseks on lisaks kõrgusele maastikul Elva jõe voolusuund. Alalooga on allavoolu. Rahvalik lisajaotus oli Ala-Mäelooga ja Mäe-Mäelooga. </a:t>
            </a:r>
          </a:p>
        </p:txBody>
      </p:sp>
    </p:spTree>
    <p:extLst>
      <p:ext uri="{BB962C8B-B14F-4D97-AF65-F5344CB8AC3E}">
        <p14:creationId xmlns:p14="http://schemas.microsoft.com/office/powerpoint/2010/main" val="228537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57FF5-E63F-A1AC-6D52-6BFA2203C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Eksitussõnu ja </a:t>
            </a:r>
            <a:r>
              <a:rPr lang="et-EE" dirty="0" err="1"/>
              <a:t>hargtäiendi</a:t>
            </a:r>
            <a:r>
              <a:rPr lang="et-EE" dirty="0"/>
              <a:t> võimalusi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E918B-EBBC-B81E-9AA6-1C7030DD7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103"/>
            <a:ext cx="10515600" cy="5007006"/>
          </a:xfrm>
        </p:spPr>
        <p:txBody>
          <a:bodyPr/>
          <a:lstStyle/>
          <a:p>
            <a:r>
              <a:rPr lang="et-EE" dirty="0"/>
              <a:t>-</a:t>
            </a:r>
            <a:r>
              <a:rPr lang="et-EE" b="1" i="1" dirty="0"/>
              <a:t>ussaia</a:t>
            </a:r>
            <a:r>
              <a:rPr lang="et-EE" dirty="0"/>
              <a:t>, Mulgimaal -</a:t>
            </a:r>
            <a:r>
              <a:rPr lang="et-EE" b="1" i="1" dirty="0"/>
              <a:t>usse</a:t>
            </a:r>
            <a:r>
              <a:rPr lang="et-EE" dirty="0"/>
              <a:t> (III välde) aluseks on taluõue tähendav sõna </a:t>
            </a:r>
            <a:r>
              <a:rPr lang="et-EE" i="1" dirty="0" err="1"/>
              <a:t>ussaid</a:t>
            </a:r>
            <a:r>
              <a:rPr lang="et-EE" dirty="0"/>
              <a:t>. „</a:t>
            </a:r>
            <a:r>
              <a:rPr lang="et-EE" i="1" dirty="0" err="1"/>
              <a:t>Pini</a:t>
            </a:r>
            <a:r>
              <a:rPr lang="et-EE" i="1" dirty="0"/>
              <a:t>, kas sa </a:t>
            </a:r>
            <a:r>
              <a:rPr lang="et-EE" i="1" dirty="0" err="1"/>
              <a:t>saat</a:t>
            </a:r>
            <a:r>
              <a:rPr lang="et-EE" i="1" dirty="0"/>
              <a:t> </a:t>
            </a:r>
            <a:r>
              <a:rPr lang="et-EE" i="1" dirty="0" err="1"/>
              <a:t>ussõ</a:t>
            </a:r>
            <a:r>
              <a:rPr lang="et-EE" i="1" dirty="0"/>
              <a:t>!</a:t>
            </a:r>
            <a:r>
              <a:rPr lang="et-EE" dirty="0"/>
              <a:t>“</a:t>
            </a:r>
            <a:r>
              <a:rPr lang="et-EE" i="1" dirty="0"/>
              <a:t> </a:t>
            </a:r>
            <a:r>
              <a:rPr lang="et-EE" dirty="0"/>
              <a:t>tähendab ‘toast välja’ mitte ‘uksest välja’. </a:t>
            </a:r>
            <a:r>
              <a:rPr lang="et-EE" b="1" dirty="0" err="1"/>
              <a:t>Sirguusse</a:t>
            </a:r>
            <a:r>
              <a:rPr lang="et-EE" dirty="0"/>
              <a:t>, mitte </a:t>
            </a:r>
            <a:r>
              <a:rPr lang="et-EE" i="1" dirty="0" err="1"/>
              <a:t>Sirguukse</a:t>
            </a:r>
            <a:r>
              <a:rPr lang="et-EE" dirty="0"/>
              <a:t> (Lõve küla)</a:t>
            </a:r>
          </a:p>
          <a:p>
            <a:r>
              <a:rPr lang="et-EE" dirty="0"/>
              <a:t>Sõna </a:t>
            </a:r>
            <a:r>
              <a:rPr lang="et-EE" i="1" dirty="0"/>
              <a:t>varik</a:t>
            </a:r>
            <a:r>
              <a:rPr lang="et-EE" dirty="0"/>
              <a:t> Lõuna-Eestis ‘varjuline mets’, mitte </a:t>
            </a:r>
            <a:r>
              <a:rPr lang="et-EE" i="1" dirty="0"/>
              <a:t>vaarik</a:t>
            </a:r>
            <a:r>
              <a:rPr lang="et-EE" dirty="0"/>
              <a:t> ‘võsastik’. </a:t>
            </a:r>
            <a:r>
              <a:rPr lang="et-EE" b="1" dirty="0"/>
              <a:t>Variku</a:t>
            </a:r>
            <a:r>
              <a:rPr lang="et-EE" dirty="0"/>
              <a:t>, mitte </a:t>
            </a:r>
            <a:r>
              <a:rPr lang="et-EE" i="1" dirty="0"/>
              <a:t>Vaariku</a:t>
            </a:r>
            <a:r>
              <a:rPr lang="et-EE" dirty="0"/>
              <a:t> (Vaalu küla)</a:t>
            </a:r>
            <a:endParaRPr lang="et-EE" i="1" dirty="0"/>
          </a:p>
          <a:p>
            <a:r>
              <a:rPr lang="et-EE" dirty="0" err="1"/>
              <a:t>Hargtäiend</a:t>
            </a:r>
            <a:r>
              <a:rPr lang="et-EE" dirty="0"/>
              <a:t> isikunimest võib olla ka nimetuuma taga. Kõnekeeles </a:t>
            </a:r>
            <a:r>
              <a:rPr lang="et-EE" i="1" dirty="0" err="1"/>
              <a:t>Makõ</a:t>
            </a:r>
            <a:r>
              <a:rPr lang="et-EE" i="1" dirty="0"/>
              <a:t> Lüüs</a:t>
            </a:r>
            <a:r>
              <a:rPr lang="et-EE" dirty="0"/>
              <a:t> ja </a:t>
            </a:r>
            <a:r>
              <a:rPr lang="et-EE" i="1" dirty="0" err="1"/>
              <a:t>Makõ</a:t>
            </a:r>
            <a:r>
              <a:rPr lang="et-EE" i="1" dirty="0"/>
              <a:t> </a:t>
            </a:r>
            <a:r>
              <a:rPr lang="et-EE" i="1" dirty="0" err="1"/>
              <a:t>Hallõr</a:t>
            </a:r>
            <a:r>
              <a:rPr lang="et-EE" dirty="0"/>
              <a:t> &gt; </a:t>
            </a:r>
            <a:r>
              <a:rPr lang="et-EE" b="1" dirty="0" err="1"/>
              <a:t>Make</a:t>
            </a:r>
            <a:r>
              <a:rPr lang="et-EE" b="1" dirty="0"/>
              <a:t>-Lüüsi</a:t>
            </a:r>
            <a:r>
              <a:rPr lang="et-EE" dirty="0"/>
              <a:t>, </a:t>
            </a:r>
            <a:r>
              <a:rPr lang="et-EE" b="1" dirty="0" err="1"/>
              <a:t>Make</a:t>
            </a:r>
            <a:r>
              <a:rPr lang="et-EE" b="1" dirty="0"/>
              <a:t>-Halleri</a:t>
            </a:r>
            <a:r>
              <a:rPr lang="et-EE" dirty="0"/>
              <a:t>. Kõnekeeles </a:t>
            </a:r>
            <a:r>
              <a:rPr lang="et-EE" i="1" dirty="0"/>
              <a:t>Keldrimäe Viktor </a:t>
            </a:r>
            <a:r>
              <a:rPr lang="et-EE" dirty="0"/>
              <a:t>&gt; </a:t>
            </a:r>
            <a:r>
              <a:rPr lang="et-EE" b="1" dirty="0"/>
              <a:t>Keldrimäe-Viktori</a:t>
            </a:r>
            <a:r>
              <a:rPr lang="et-EE" dirty="0"/>
              <a:t>, </a:t>
            </a:r>
            <a:r>
              <a:rPr lang="et-EE" i="1" dirty="0"/>
              <a:t>Hargi Kiiga</a:t>
            </a:r>
            <a:r>
              <a:rPr lang="et-EE" dirty="0"/>
              <a:t> &gt; </a:t>
            </a:r>
            <a:r>
              <a:rPr lang="et-EE" b="1" dirty="0"/>
              <a:t>Hargi-Kiiga</a:t>
            </a:r>
            <a:r>
              <a:rPr lang="et-EE" dirty="0"/>
              <a:t> jne.</a:t>
            </a:r>
          </a:p>
          <a:p>
            <a:r>
              <a:rPr lang="et-EE" dirty="0"/>
              <a:t>Lõunaeesti nimesüsteemi sobib rohkem -</a:t>
            </a:r>
            <a:r>
              <a:rPr lang="et-EE" b="1" dirty="0"/>
              <a:t>veere</a:t>
            </a:r>
            <a:r>
              <a:rPr lang="et-EE" dirty="0"/>
              <a:t>, mitte -</a:t>
            </a:r>
            <a:r>
              <a:rPr lang="et-EE" i="1" dirty="0"/>
              <a:t>ääre</a:t>
            </a:r>
            <a:r>
              <a:rPr lang="et-EE" dirty="0"/>
              <a:t>, -</a:t>
            </a:r>
            <a:r>
              <a:rPr lang="et-EE" b="1" dirty="0"/>
              <a:t>siba</a:t>
            </a:r>
            <a:r>
              <a:rPr lang="et-EE" dirty="0"/>
              <a:t> mitte -</a:t>
            </a:r>
            <a:r>
              <a:rPr lang="et-EE" i="1" dirty="0"/>
              <a:t>siilu</a:t>
            </a:r>
            <a:r>
              <a:rPr lang="et-EE" dirty="0"/>
              <a:t>,  nt </a:t>
            </a:r>
            <a:r>
              <a:rPr lang="et-EE" b="1" dirty="0" err="1"/>
              <a:t>Mõtsaveere</a:t>
            </a:r>
            <a:r>
              <a:rPr lang="et-EE" dirty="0"/>
              <a:t>, </a:t>
            </a:r>
            <a:r>
              <a:rPr lang="et-EE" b="1" dirty="0" err="1"/>
              <a:t>Nurmesiba</a:t>
            </a:r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3144709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7BE88C-8FE3-7E1A-5341-4133F6D29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8384"/>
          </a:xfrm>
        </p:spPr>
        <p:txBody>
          <a:bodyPr>
            <a:normAutofit fontScale="90000"/>
          </a:bodyPr>
          <a:lstStyle/>
          <a:p>
            <a:r>
              <a:rPr lang="et-EE" dirty="0"/>
              <a:t>Plaan anda rööpaadresside abil tagasi talunimed</a:t>
            </a:r>
          </a:p>
        </p:txBody>
      </p:sp>
      <p:pic>
        <p:nvPicPr>
          <p:cNvPr id="8" name="Picture 7" descr="A map of a city&#10;&#10;AI-generated content may be incorrect.">
            <a:extLst>
              <a:ext uri="{FF2B5EF4-FFF2-40B4-BE49-F238E27FC236}">
                <a16:creationId xmlns:a16="http://schemas.microsoft.com/office/drawing/2014/main" id="{9BA1D4D1-F1AD-0DE9-66F0-B7F9CF7A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000202"/>
            <a:ext cx="10587547" cy="585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31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035F-9772-38A9-F487-78346905F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29"/>
            <a:ext cx="10515600" cy="1018095"/>
          </a:xfrm>
        </p:spPr>
        <p:txBody>
          <a:bodyPr/>
          <a:lstStyle/>
          <a:p>
            <a:r>
              <a:rPr lang="et-EE" dirty="0"/>
              <a:t>Kas talunime saaks taastada? </a:t>
            </a:r>
          </a:p>
        </p:txBody>
      </p:sp>
      <p:pic>
        <p:nvPicPr>
          <p:cNvPr id="6" name="Picture 5" descr="A map of land with red and yellow text&#10;&#10;AI-generated content may be incorrect.">
            <a:extLst>
              <a:ext uri="{FF2B5EF4-FFF2-40B4-BE49-F238E27FC236}">
                <a16:creationId xmlns:a16="http://schemas.microsoft.com/office/drawing/2014/main" id="{DB53C932-F344-88A0-49F9-86D946C9D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459" y="1416974"/>
            <a:ext cx="9964541" cy="5582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79A8C0-7847-74D8-8F55-ECE862822CCD}"/>
              </a:ext>
            </a:extLst>
          </p:cNvPr>
          <p:cNvSpPr txBox="1"/>
          <p:nvPr/>
        </p:nvSpPr>
        <p:spPr>
          <a:xfrm>
            <a:off x="160256" y="1508289"/>
            <a:ext cx="183822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/>
              <a:t>Ajalooline nimi Saksa sai tagastatud maale, Saksa talu hoonetele pandi </a:t>
            </a:r>
            <a:r>
              <a:rPr lang="et-EE" sz="2400" dirty="0" err="1"/>
              <a:t>pn</a:t>
            </a:r>
            <a:r>
              <a:rPr lang="et-EE" sz="2400" dirty="0"/>
              <a:t> järgi </a:t>
            </a:r>
            <a:r>
              <a:rPr lang="et-EE" sz="2400" dirty="0" err="1"/>
              <a:t>Rohtmetsa</a:t>
            </a:r>
            <a:r>
              <a:rPr lang="et-EE" sz="2400" dirty="0"/>
              <a:t>. Kui omanik sooviks, siis nt Vana-Saksa</a:t>
            </a:r>
          </a:p>
        </p:txBody>
      </p:sp>
    </p:spTree>
    <p:extLst>
      <p:ext uri="{BB962C8B-B14F-4D97-AF65-F5344CB8AC3E}">
        <p14:creationId xmlns:p14="http://schemas.microsoft.com/office/powerpoint/2010/main" val="724601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6C1CC-AD2B-C795-3E56-14A6533F7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091"/>
          </a:xfrm>
        </p:spPr>
        <p:txBody>
          <a:bodyPr/>
          <a:lstStyle/>
          <a:p>
            <a:endParaRPr lang="et-EE" dirty="0"/>
          </a:p>
        </p:txBody>
      </p:sp>
      <p:pic>
        <p:nvPicPr>
          <p:cNvPr id="4" name="Picture 3" descr="A map of land with black text&#10;&#10;AI-generated content may be incorrect.">
            <a:extLst>
              <a:ext uri="{FF2B5EF4-FFF2-40B4-BE49-F238E27FC236}">
                <a16:creationId xmlns:a16="http://schemas.microsoft.com/office/drawing/2014/main" id="{3D415136-314E-CDDB-D67C-10B6AB184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612" y="886120"/>
            <a:ext cx="9700388" cy="59718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583C70-1B43-5947-AFE0-2199FF5608C0}"/>
              </a:ext>
            </a:extLst>
          </p:cNvPr>
          <p:cNvSpPr txBox="1"/>
          <p:nvPr/>
        </p:nvSpPr>
        <p:spPr>
          <a:xfrm>
            <a:off x="188536" y="1018095"/>
            <a:ext cx="23030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err="1"/>
              <a:t>Kahrulaanõ</a:t>
            </a:r>
            <a:r>
              <a:rPr lang="et-EE" sz="2400" dirty="0"/>
              <a:t> ja </a:t>
            </a:r>
            <a:r>
              <a:rPr lang="et-EE" sz="2400" dirty="0" err="1"/>
              <a:t>Kääpälaanõ</a:t>
            </a:r>
            <a:r>
              <a:rPr lang="et-EE" sz="2400" dirty="0"/>
              <a:t> eeskujul pandi </a:t>
            </a:r>
            <a:r>
              <a:rPr lang="et-EE" sz="2400" dirty="0" err="1"/>
              <a:t>Kääpäsöödü</a:t>
            </a:r>
            <a:r>
              <a:rPr lang="et-EE" sz="2400" dirty="0"/>
              <a:t> talule </a:t>
            </a:r>
            <a:r>
              <a:rPr lang="et-EE" sz="2400" i="1" dirty="0"/>
              <a:t>Põdralaane</a:t>
            </a:r>
            <a:r>
              <a:rPr lang="et-EE" sz="2400" dirty="0"/>
              <a:t> (omanik oli </a:t>
            </a:r>
            <a:r>
              <a:rPr lang="et-EE" sz="2400" dirty="0" err="1"/>
              <a:t>pn-ga</a:t>
            </a:r>
            <a:r>
              <a:rPr lang="et-EE" sz="2400" dirty="0"/>
              <a:t> Põder). Nüüd on maa ja </a:t>
            </a:r>
            <a:r>
              <a:rPr lang="et-EE" sz="2400" dirty="0" err="1"/>
              <a:t>hoonetege</a:t>
            </a:r>
            <a:r>
              <a:rPr lang="et-EE" sz="2400" dirty="0"/>
              <a:t> tükk lahku mõõdetud, saaks </a:t>
            </a:r>
            <a:r>
              <a:rPr lang="et-EE" sz="2400" dirty="0" err="1"/>
              <a:t>Kääpäsöödü</a:t>
            </a:r>
            <a:r>
              <a:rPr lang="et-EE" sz="2400" dirty="0"/>
              <a:t> nime taastada. </a:t>
            </a:r>
          </a:p>
        </p:txBody>
      </p:sp>
    </p:spTree>
    <p:extLst>
      <p:ext uri="{BB962C8B-B14F-4D97-AF65-F5344CB8AC3E}">
        <p14:creationId xmlns:p14="http://schemas.microsoft.com/office/powerpoint/2010/main" val="3743833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117B5-32C4-8A8C-7810-60B873B3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Ülekordamist</a:t>
            </a:r>
            <a:r>
              <a:rPr lang="et-EE" dirty="0"/>
              <a:t> vana kirjaviisi asjus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F72DC-194E-9AF1-DD00-5A1B1FF76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/>
              <a:t>Lahtine silp – pikk täishäälik ühe tähega, järgnev kaashäälik ühe tähega: </a:t>
            </a:r>
            <a:r>
              <a:rPr lang="et-EE" i="1" dirty="0" err="1"/>
              <a:t>Madi</a:t>
            </a:r>
            <a:r>
              <a:rPr lang="et-EE" dirty="0"/>
              <a:t> [</a:t>
            </a:r>
            <a:r>
              <a:rPr lang="et-EE" dirty="0" err="1"/>
              <a:t>maadi</a:t>
            </a:r>
            <a:r>
              <a:rPr lang="et-EE" dirty="0"/>
              <a:t>], </a:t>
            </a:r>
            <a:r>
              <a:rPr lang="et-EE" i="1" dirty="0"/>
              <a:t>Kilo</a:t>
            </a:r>
            <a:r>
              <a:rPr lang="et-EE" dirty="0"/>
              <a:t> [</a:t>
            </a:r>
            <a:r>
              <a:rPr lang="et-EE" dirty="0" err="1"/>
              <a:t>kiilo</a:t>
            </a:r>
            <a:r>
              <a:rPr lang="et-EE" dirty="0"/>
              <a:t>], </a:t>
            </a:r>
            <a:r>
              <a:rPr lang="et-EE" i="1" dirty="0" err="1"/>
              <a:t>Tigete</a:t>
            </a:r>
            <a:r>
              <a:rPr lang="et-EE" dirty="0"/>
              <a:t> [</a:t>
            </a:r>
            <a:r>
              <a:rPr lang="et-EE" dirty="0" err="1"/>
              <a:t>tiigete</a:t>
            </a:r>
            <a:r>
              <a:rPr lang="et-EE" dirty="0"/>
              <a:t>], </a:t>
            </a:r>
            <a:r>
              <a:rPr lang="et-EE" i="1" dirty="0"/>
              <a:t>Tsura</a:t>
            </a:r>
            <a:r>
              <a:rPr lang="et-EE" dirty="0"/>
              <a:t> [</a:t>
            </a:r>
            <a:r>
              <a:rPr lang="et-EE" dirty="0" err="1"/>
              <a:t>tsuura</a:t>
            </a:r>
            <a:r>
              <a:rPr lang="et-EE" dirty="0"/>
              <a:t>]. Kui mõisaaegses dokumendis on nii, on alati kahtlus, et täishäälik on pikk.</a:t>
            </a:r>
          </a:p>
          <a:p>
            <a:r>
              <a:rPr lang="et-EE" dirty="0"/>
              <a:t>Lühike täishäälik ühe tähega, järgnev kaashäälik kahe tähega: </a:t>
            </a:r>
            <a:r>
              <a:rPr lang="et-EE" i="1" dirty="0" err="1"/>
              <a:t>Maddi</a:t>
            </a:r>
            <a:r>
              <a:rPr lang="et-EE" dirty="0"/>
              <a:t> [</a:t>
            </a:r>
            <a:r>
              <a:rPr lang="et-EE" dirty="0" err="1"/>
              <a:t>madi</a:t>
            </a:r>
            <a:r>
              <a:rPr lang="et-EE" dirty="0"/>
              <a:t>], </a:t>
            </a:r>
            <a:r>
              <a:rPr lang="et-EE" i="1" dirty="0" err="1"/>
              <a:t>Tiggasse</a:t>
            </a:r>
            <a:r>
              <a:rPr lang="et-EE" dirty="0"/>
              <a:t> [</a:t>
            </a:r>
            <a:r>
              <a:rPr lang="et-EE" dirty="0" err="1"/>
              <a:t>tigase</a:t>
            </a:r>
            <a:r>
              <a:rPr lang="et-EE" dirty="0"/>
              <a:t>], </a:t>
            </a:r>
            <a:r>
              <a:rPr lang="et-EE" i="1" dirty="0" err="1"/>
              <a:t>Põdder</a:t>
            </a:r>
            <a:r>
              <a:rPr lang="et-EE" i="1" dirty="0"/>
              <a:t>, </a:t>
            </a:r>
            <a:r>
              <a:rPr lang="et-EE" i="1" dirty="0" err="1"/>
              <a:t>Libba</a:t>
            </a:r>
            <a:r>
              <a:rPr lang="et-EE" i="1" dirty="0"/>
              <a:t>, </a:t>
            </a:r>
            <a:r>
              <a:rPr lang="et-EE" i="1" dirty="0" err="1"/>
              <a:t>Kamma</a:t>
            </a:r>
            <a:endParaRPr lang="et-EE" i="1" dirty="0"/>
          </a:p>
          <a:p>
            <a:r>
              <a:rPr lang="et-EE" dirty="0"/>
              <a:t>Kinnine silp – pikk täishäälik kahe tähega: </a:t>
            </a:r>
            <a:r>
              <a:rPr lang="et-EE" i="1" dirty="0"/>
              <a:t>Jaan</a:t>
            </a:r>
            <a:r>
              <a:rPr lang="et-EE" dirty="0"/>
              <a:t>, </a:t>
            </a:r>
            <a:r>
              <a:rPr lang="et-EE" i="1" dirty="0"/>
              <a:t>Kaarli. </a:t>
            </a:r>
            <a:r>
              <a:rPr lang="et-EE" dirty="0"/>
              <a:t>Seda viimast mõisakirjutajad alati ei teadnud, kirjutasid </a:t>
            </a:r>
            <a:r>
              <a:rPr lang="et-EE" i="1" dirty="0"/>
              <a:t>Karli </a:t>
            </a:r>
            <a:r>
              <a:rPr lang="et-EE" dirty="0"/>
              <a:t>nagu</a:t>
            </a:r>
            <a:r>
              <a:rPr lang="et-EE" i="1" dirty="0"/>
              <a:t> Karl.</a:t>
            </a:r>
            <a:endParaRPr lang="et-EE" dirty="0"/>
          </a:p>
          <a:p>
            <a:r>
              <a:rPr lang="et-EE" dirty="0"/>
              <a:t>Klusiile sõna lõpupoole väga ei topeldatud, </a:t>
            </a:r>
            <a:r>
              <a:rPr lang="et-EE" i="1" dirty="0"/>
              <a:t>s</a:t>
            </a:r>
            <a:r>
              <a:rPr lang="et-EE" dirty="0"/>
              <a:t>-i küll: </a:t>
            </a:r>
            <a:r>
              <a:rPr lang="et-EE" i="1" dirty="0"/>
              <a:t>Janusse.</a:t>
            </a:r>
            <a:r>
              <a:rPr lang="et-EE" dirty="0"/>
              <a:t>  See on Lõuna-Eestile ka häälduses omane, võib kasutada: </a:t>
            </a:r>
            <a:r>
              <a:rPr lang="et-EE" i="1" dirty="0" err="1"/>
              <a:t>Jaanussõ</a:t>
            </a:r>
            <a:r>
              <a:rPr lang="et-EE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74598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6AC47-B48F-8874-C7AF-339DD1C95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Vokaalidest vanas kirjaviisis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0E3B2-1B00-2A8B-0739-86CF5286C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err="1"/>
              <a:t>Õ-d</a:t>
            </a:r>
            <a:r>
              <a:rPr lang="et-EE" dirty="0"/>
              <a:t> võidi edasi anda nii tähega -</a:t>
            </a:r>
            <a:r>
              <a:rPr lang="et-EE" i="1" dirty="0"/>
              <a:t>ö</a:t>
            </a:r>
            <a:r>
              <a:rPr lang="et-EE" dirty="0"/>
              <a:t> kui tähega -</a:t>
            </a:r>
            <a:r>
              <a:rPr lang="et-EE" i="1" dirty="0" err="1"/>
              <a:t>e</a:t>
            </a:r>
            <a:r>
              <a:rPr lang="et-EE" dirty="0" err="1"/>
              <a:t>.</a:t>
            </a:r>
            <a:r>
              <a:rPr lang="et-EE" dirty="0"/>
              <a:t> Lõunaeestiline [</a:t>
            </a:r>
            <a:r>
              <a:rPr lang="et-EE" dirty="0" err="1"/>
              <a:t>mõtsa</a:t>
            </a:r>
            <a:r>
              <a:rPr lang="et-EE" dirty="0"/>
              <a:t>] kirjutati  peaaegu alati </a:t>
            </a:r>
            <a:r>
              <a:rPr lang="et-EE" i="1" dirty="0"/>
              <a:t>Metsa</a:t>
            </a:r>
            <a:r>
              <a:rPr lang="et-EE" dirty="0"/>
              <a:t> ~ </a:t>
            </a:r>
            <a:r>
              <a:rPr lang="et-EE" i="1" dirty="0" err="1"/>
              <a:t>Metza</a:t>
            </a:r>
            <a:r>
              <a:rPr lang="et-EE" dirty="0"/>
              <a:t> vm.</a:t>
            </a:r>
          </a:p>
          <a:p>
            <a:r>
              <a:rPr lang="et-EE" i="1" dirty="0" err="1"/>
              <a:t>Suuresere</a:t>
            </a:r>
            <a:r>
              <a:rPr lang="et-EE" dirty="0"/>
              <a:t> – vigaselt kirjutatud nimi. Po. </a:t>
            </a:r>
            <a:r>
              <a:rPr lang="et-EE" b="1" dirty="0" err="1"/>
              <a:t>Suuresõõru</a:t>
            </a:r>
            <a:r>
              <a:rPr lang="et-EE" dirty="0"/>
              <a:t> ~ </a:t>
            </a:r>
            <a:r>
              <a:rPr lang="et-EE" b="1" dirty="0" err="1"/>
              <a:t>Suurõsõõru</a:t>
            </a:r>
            <a:endParaRPr lang="et-EE" dirty="0"/>
          </a:p>
          <a:p>
            <a:r>
              <a:rPr lang="et-EE" dirty="0"/>
              <a:t>Kirjutatud -</a:t>
            </a:r>
            <a:r>
              <a:rPr lang="et-EE" i="1" dirty="0"/>
              <a:t>e</a:t>
            </a:r>
            <a:r>
              <a:rPr lang="et-EE" dirty="0"/>
              <a:t> hääldus tihti kui -ä. Seda saab meeles pidada Kärna-Ärni reegliga (</a:t>
            </a:r>
            <a:r>
              <a:rPr lang="et-EE" i="1" dirty="0"/>
              <a:t>Ernst </a:t>
            </a:r>
            <a:r>
              <a:rPr lang="et-EE" i="1" dirty="0" err="1"/>
              <a:t>Kern</a:t>
            </a:r>
            <a:r>
              <a:rPr lang="et-EE" dirty="0"/>
              <a:t>). </a:t>
            </a:r>
            <a:r>
              <a:rPr lang="et-EE" i="1" dirty="0" err="1"/>
              <a:t>Serendi</a:t>
            </a:r>
            <a:r>
              <a:rPr lang="et-EE" dirty="0"/>
              <a:t>, parem oleks </a:t>
            </a:r>
            <a:r>
              <a:rPr lang="et-EE" b="1" dirty="0" err="1"/>
              <a:t>Särendi</a:t>
            </a:r>
            <a:r>
              <a:rPr lang="et-EE" dirty="0"/>
              <a:t>, </a:t>
            </a:r>
          </a:p>
          <a:p>
            <a:r>
              <a:rPr lang="et-EE" dirty="0"/>
              <a:t> </a:t>
            </a:r>
          </a:p>
          <a:p>
            <a:endParaRPr lang="et-EE" b="1" dirty="0"/>
          </a:p>
          <a:p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3725455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3A2C5559-9E02-14D0-F725-AB10A3307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177" y="0"/>
            <a:ext cx="4863036" cy="6840826"/>
          </a:xfrm>
          <a:prstGeom prst="rect">
            <a:avLst/>
          </a:prstGeom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94C4FCB0-72BD-50AD-CADC-F04B9C3D4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29" y="989814"/>
            <a:ext cx="6352215" cy="481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87DEA3-7F18-1F61-3E5A-C3BD0846806A}"/>
              </a:ext>
            </a:extLst>
          </p:cNvPr>
          <p:cNvSpPr txBox="1"/>
          <p:nvPr/>
        </p:nvSpPr>
        <p:spPr>
          <a:xfrm>
            <a:off x="73004" y="5806911"/>
            <a:ext cx="1784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err="1"/>
              <a:t>Vikipeediä</a:t>
            </a:r>
            <a:r>
              <a:rPr lang="et-EE" dirty="0"/>
              <a:t> pilt</a:t>
            </a:r>
          </a:p>
        </p:txBody>
      </p:sp>
    </p:spTree>
    <p:extLst>
      <p:ext uri="{BB962C8B-B14F-4D97-AF65-F5344CB8AC3E}">
        <p14:creationId xmlns:p14="http://schemas.microsoft.com/office/powerpoint/2010/main" val="87689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606</Words>
  <Application>Microsoft Office PowerPoint</Application>
  <PresentationFormat>Widescreen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Mida tähele panna kohanimede määramisel Lõuna-Eestis?</vt:lpstr>
      <vt:lpstr>Nimeobjektide hierarhia vald-küla-maaüksus sobib hästi Lõuna-Eesti idaservas </vt:lpstr>
      <vt:lpstr>Lääne-Võrumaa, Lõuna-Tartumaa ja Mulgimaa põlisasustus koosneb talurühmadest</vt:lpstr>
      <vt:lpstr>Talurühmade koondamine küladeks on olnud meelevaldne. Sellepärast on tähtis, et maaüksuste nimedes säiliksid talurühmade nimed</vt:lpstr>
      <vt:lpstr>Hargtäiendite sobivus lõunaeestilistes nimedes, sobivus nimesüsteemiga</vt:lpstr>
      <vt:lpstr>PowerPoint Presentation</vt:lpstr>
      <vt:lpstr>Eksitussõnu ja hargtäiendi võimalusi</vt:lpstr>
      <vt:lpstr>Plaan anda rööpaadresside abil tagasi talunimed</vt:lpstr>
      <vt:lpstr>Kas talunime saaks taastada? </vt:lpstr>
      <vt:lpstr>PowerPoint Presentation</vt:lpstr>
      <vt:lpstr>Ülekordamist vana kirjaviisi asjus</vt:lpstr>
      <vt:lpstr>Vokaalidest vanas kirjaviisis</vt:lpstr>
      <vt:lpstr>PowerPoint Presentation</vt:lpstr>
    </vt:vector>
  </TitlesOfParts>
  <Company>RMV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Evar Saar</dc:creator>
  <cp:lastModifiedBy>Evar Saar</cp:lastModifiedBy>
  <cp:revision>13</cp:revision>
  <dcterms:created xsi:type="dcterms:W3CDTF">2025-02-17T09:55:56Z</dcterms:created>
  <dcterms:modified xsi:type="dcterms:W3CDTF">2025-02-18T08:37:11Z</dcterms:modified>
</cp:coreProperties>
</file>